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strument Sans Semi Bold" panose="020B0604020202020204" charset="0"/>
      <p:regular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12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6E573-25C7-DBDC-5E2C-CE2E1BDC4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6C37E-F5B3-8D36-F177-5DDE4F2D7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55372-5616-1C41-EAE4-DF1A7D248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23392-FC80-63BE-45BA-5EDEC729CD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guardiaofiscal@email.com.b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48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Agente Fiscal.AI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49886"/>
            <a:ext cx="7556421" cy="1516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👥 Desenvolvido por:</a:t>
            </a:r>
          </a:p>
          <a:p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Equipe Guardião Fiscal</a:t>
            </a:r>
            <a:br>
              <a:rPr lang="pt-BR" sz="1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📅 10 de junho de 2025</a:t>
            </a:r>
            <a:br>
              <a:rPr lang="pt-BR" sz="1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👤 </a:t>
            </a:r>
            <a:r>
              <a:rPr lang="pt-BR" sz="1600" i="1" dirty="0">
                <a:solidFill>
                  <a:schemeClr val="bg1">
                    <a:lumMod val="95000"/>
                  </a:schemeClr>
                </a:solidFill>
              </a:rPr>
              <a:t>Apresentado por Carlos Magno Marcelino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396895" y="7309183"/>
            <a:ext cx="8350209" cy="2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750"/>
              </a:lnSpc>
            </a:pPr>
            <a:r>
              <a:rPr lang="pt-BR" b="1" i="1" dirty="0">
                <a:solidFill>
                  <a:schemeClr val="bg1">
                    <a:lumMod val="95000"/>
                  </a:schemeClr>
                </a:solidFill>
              </a:rPr>
              <a:t>Transformando a fiscalização tributária com inteligência artificial, precisão e segurança.</a:t>
            </a:r>
            <a:endParaRPr lang="en-US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D6A88B7C-32B5-FB4B-88AC-3C5CD08BA47F}"/>
              </a:ext>
            </a:extLst>
          </p:cNvPr>
          <p:cNvSpPr/>
          <p:nvPr/>
        </p:nvSpPr>
        <p:spPr>
          <a:xfrm>
            <a:off x="793789" y="2819221"/>
            <a:ext cx="5670590" cy="121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300000"/>
              </a:lnSpc>
            </a:pPr>
            <a:r>
              <a:rPr lang="pt-BR" sz="2000" dirty="0">
                <a:solidFill>
                  <a:srgbClr val="CBCCCE"/>
                </a:solidFill>
                <a:latin typeface="Instrument Sans Semi Bold" pitchFamily="34" charset="0"/>
              </a:rPr>
              <a:t>Automação inteligente para validação e</a:t>
            </a:r>
          </a:p>
          <a:p>
            <a:pPr>
              <a:lnSpc>
                <a:spcPts val="0"/>
              </a:lnSpc>
            </a:pPr>
            <a:r>
              <a:rPr lang="pt-BR" sz="2000" dirty="0">
                <a:solidFill>
                  <a:srgbClr val="CBCCCE"/>
                </a:solidFill>
                <a:latin typeface="Instrument Sans Semi Bold" pitchFamily="34" charset="0"/>
              </a:rPr>
              <a:t>auditoria de documentos fiscais eletrônicos</a:t>
            </a:r>
            <a:endParaRPr lang="en-US" sz="2000" dirty="0">
              <a:solidFill>
                <a:srgbClr val="CBCCCE"/>
              </a:solidFill>
              <a:latin typeface="Instrument Sans Semi Bold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6C7BCA32-93AF-2C9E-851A-1986B2CD6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277" y="7344370"/>
            <a:ext cx="2074123" cy="87097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84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 Problema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461374"/>
            <a:ext cx="7556421" cy="688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A fiscalização tributária manual ainda compromete a eficiência, </a:t>
            </a:r>
          </a:p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segurança e confiabilidade dos processos fiscais.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23683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7306" y="2483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Validação Manual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9737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62% dos processos fiscais ainda dependem de conferência manual, </a:t>
            </a:r>
          </a:p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elevando o risco de erros e omissões.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7778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3868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Fraudes Complexas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43585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Mais de R$ 700 milhões são movimentados anualmente por </a:t>
            </a:r>
          </a:p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empresas de fachada e notas inidôneas.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0190" y="51750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7306" y="5252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Sobrecarga Humana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57433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Auditores e contadores lidam com tarefas repetitivas, </a:t>
            </a:r>
          </a:p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limitando o foco em análises estratégicas.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0190" y="65598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017306" y="6637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Novas Transações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71281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A crescente adoção de criptoativos e novas tecnologias </a:t>
            </a:r>
          </a:p>
          <a:p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dificulta a detecção de operações suspeitas.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27FD919-9DAF-7ACC-DAC6-E055B29A9DEC}"/>
              </a:ext>
            </a:extLst>
          </p:cNvPr>
          <p:cNvSpPr txBox="1"/>
          <p:nvPr/>
        </p:nvSpPr>
        <p:spPr>
          <a:xfrm>
            <a:off x="6280190" y="2455574"/>
            <a:ext cx="510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✅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6028405-EAC0-7E98-EDFA-DEF3BA220F22}"/>
              </a:ext>
            </a:extLst>
          </p:cNvPr>
          <p:cNvSpPr txBox="1"/>
          <p:nvPr/>
        </p:nvSpPr>
        <p:spPr>
          <a:xfrm>
            <a:off x="6280190" y="3868103"/>
            <a:ext cx="510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✅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6AC83D-C3E1-A771-23C6-2D0115B5718B}"/>
              </a:ext>
            </a:extLst>
          </p:cNvPr>
          <p:cNvSpPr txBox="1"/>
          <p:nvPr/>
        </p:nvSpPr>
        <p:spPr>
          <a:xfrm>
            <a:off x="6280190" y="5237916"/>
            <a:ext cx="510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✅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7D6B85D-47A8-338B-D8D1-FDB8BF89203C}"/>
              </a:ext>
            </a:extLst>
          </p:cNvPr>
          <p:cNvSpPr txBox="1"/>
          <p:nvPr/>
        </p:nvSpPr>
        <p:spPr>
          <a:xfrm>
            <a:off x="6280190" y="6637734"/>
            <a:ext cx="510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✅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730" y="577691"/>
            <a:ext cx="6700361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 Solução: Agente Fiscal.AI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1730" y="1289867"/>
            <a:ext cx="767334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1650" dirty="0">
                <a:solidFill>
                  <a:srgbClr val="CFD0D8"/>
                </a:solidFill>
                <a:latin typeface="Instrument Sans Medium" pitchFamily="34" charset="0"/>
              </a:rPr>
              <a:t>Um agente inteligente que automatiza a auditoria tributária com precisão, </a:t>
            </a:r>
          </a:p>
          <a:p>
            <a:pPr>
              <a:lnSpc>
                <a:spcPts val="2600"/>
              </a:lnSpc>
            </a:pPr>
            <a:r>
              <a:rPr lang="pt-BR" sz="1650" dirty="0">
                <a:solidFill>
                  <a:srgbClr val="CFD0D8"/>
                </a:solidFill>
                <a:latin typeface="Instrument Sans Medium" pitchFamily="34" charset="0"/>
              </a:rPr>
              <a:t>agilidade e conformidade.</a:t>
            </a:r>
            <a:endParaRPr lang="en-US" sz="16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21730" y="2121932"/>
            <a:ext cx="7673340" cy="1225748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39376" y="2339578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pt-BR" sz="2400" dirty="0"/>
              <a:t>🧠 </a:t>
            </a:r>
            <a:r>
              <a:rPr lang="en-US" sz="2050" dirty="0" err="1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Detecção</a:t>
            </a: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Autônoma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439376" y="2793802"/>
            <a:ext cx="72380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1650" dirty="0">
                <a:solidFill>
                  <a:srgbClr val="CFD0D8"/>
                </a:solidFill>
                <a:latin typeface="Instrument Sans Medium" pitchFamily="34" charset="0"/>
              </a:rPr>
              <a:t>IA fiscal identifica fraudes, inconsistências e erros com alta acurácia.</a:t>
            </a:r>
            <a:endParaRPr lang="en-US" sz="16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21730" y="3557707"/>
            <a:ext cx="7673340" cy="1225748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9376" y="377535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pt-BR" sz="2400" dirty="0"/>
              <a:t>🔍 </a:t>
            </a:r>
            <a:r>
              <a:rPr lang="en-US" sz="2050" dirty="0" err="1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Análise</a:t>
            </a: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de Redes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439376" y="4143077"/>
            <a:ext cx="72380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1650" dirty="0">
                <a:solidFill>
                  <a:srgbClr val="CFD0D8"/>
                </a:solidFill>
                <a:latin typeface="Instrument Sans Medium" pitchFamily="34" charset="0"/>
              </a:rPr>
              <a:t>Reconhecimento de comportamentos suspeitos em grandes volumes </a:t>
            </a:r>
          </a:p>
          <a:p>
            <a:pPr>
              <a:lnSpc>
                <a:spcPts val="2600"/>
              </a:lnSpc>
            </a:pPr>
            <a:r>
              <a:rPr lang="pt-BR" sz="1650" dirty="0">
                <a:solidFill>
                  <a:srgbClr val="CFD0D8"/>
                </a:solidFill>
                <a:latin typeface="Instrument Sans Medium" pitchFamily="34" charset="0"/>
              </a:rPr>
              <a:t>de dados.</a:t>
            </a:r>
            <a:endParaRPr lang="en-US" sz="16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21730" y="4993481"/>
            <a:ext cx="7673340" cy="1225748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39376" y="5211128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pt-BR" sz="2400" dirty="0"/>
              <a:t>⏱️ </a:t>
            </a:r>
            <a:r>
              <a:rPr lang="en-US" sz="2050" dirty="0" err="1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Monitoramento</a:t>
            </a: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24/7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439376" y="5665351"/>
            <a:ext cx="72380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1650" dirty="0">
                <a:solidFill>
                  <a:srgbClr val="CFD0D8"/>
                </a:solidFill>
                <a:latin typeface="Instrument Sans Medium" pitchFamily="34" charset="0"/>
              </a:rPr>
              <a:t>Auditoria automatizada em tempo real, sem interrupções.</a:t>
            </a:r>
            <a:endParaRPr lang="en-US" sz="16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21730" y="6429256"/>
            <a:ext cx="7673340" cy="1225748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39376" y="6646902"/>
            <a:ext cx="3049667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pt-BR" sz="2400" dirty="0"/>
              <a:t>📄 </a:t>
            </a:r>
            <a:r>
              <a:rPr lang="en-US" sz="2050" dirty="0" err="1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Documentos</a:t>
            </a: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Eletrônicos</a:t>
            </a:r>
            <a:endParaRPr lang="en-US" sz="205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0B64275-EC87-D143-F65E-80AD56DFC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6277" y="7344370"/>
            <a:ext cx="2074123" cy="87097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439376" y="6986826"/>
            <a:ext cx="72380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1650" dirty="0">
                <a:solidFill>
                  <a:srgbClr val="CFD0D8"/>
                </a:solidFill>
                <a:latin typeface="Instrument Sans Medium" pitchFamily="34" charset="0"/>
              </a:rPr>
              <a:t>Interpretação e validação de notas fiscais (XML/PDF)</a:t>
            </a:r>
          </a:p>
          <a:p>
            <a:pPr>
              <a:lnSpc>
                <a:spcPts val="2600"/>
              </a:lnSpc>
            </a:pPr>
            <a:r>
              <a:rPr lang="pt-BR" sz="1650" dirty="0">
                <a:solidFill>
                  <a:srgbClr val="CFD0D8"/>
                </a:solidFill>
                <a:latin typeface="Instrument Sans Medium" pitchFamily="34" charset="0"/>
              </a:rPr>
              <a:t>com OCR + NLP.</a:t>
            </a:r>
            <a:endParaRPr lang="en-US" sz="16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839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406" y="2543651"/>
            <a:ext cx="416790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Arquitetura e Fluxo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3406" y="3314700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pt-BR" sz="1300" dirty="0">
                <a:solidFill>
                  <a:srgbClr val="CFD0D8"/>
                </a:solidFill>
                <a:latin typeface="Instrument Sans Medium" pitchFamily="34" charset="0"/>
              </a:rPr>
              <a:t>O Agente Fiscal.AI opera em camadas inteligentes para capturar, analisar e transformar dados fiscais em ações automatizadas.</a:t>
            </a:r>
            <a:endParaRPr lang="en-US" sz="130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3768923"/>
            <a:ext cx="833557" cy="10002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6994" y="3935611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pt-BR" sz="1600" dirty="0"/>
              <a:t>📥 </a:t>
            </a: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Coleta de Dados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9927921" y="5627162"/>
            <a:ext cx="3929073" cy="316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pt-BR" sz="1300" dirty="0">
                <a:solidFill>
                  <a:srgbClr val="CFD0D8"/>
                </a:solidFill>
                <a:latin typeface="Instrument Sans Medium" pitchFamily="34" charset="0"/>
              </a:rPr>
              <a:t>Dados → IA → Alerta → Resposta → Conformidade</a:t>
            </a:r>
            <a:endParaRPr lang="en-US" sz="130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06" y="4769168"/>
            <a:ext cx="833557" cy="10002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6994" y="4935855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pt-BR" sz="1600" dirty="0"/>
              <a:t>🧠 </a:t>
            </a:r>
            <a:r>
              <a:rPr lang="en-US" sz="1600" dirty="0" err="1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Análise</a:t>
            </a: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de IA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666994" y="5296257"/>
            <a:ext cx="661073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pt-BR" sz="1300" dirty="0">
                <a:solidFill>
                  <a:srgbClr val="CFD0D8"/>
                </a:solidFill>
                <a:latin typeface="Instrument Sans Medium" pitchFamily="34" charset="0"/>
              </a:rPr>
              <a:t>Modelos treinados detectam padrões anômalos, incoerências e tentativas de fraude.</a:t>
            </a:r>
            <a:endParaRPr lang="en-US" sz="130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06" y="5769412"/>
            <a:ext cx="833557" cy="10002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66994" y="5936099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pt-BR" sz="1600" dirty="0"/>
              <a:t>📊 </a:t>
            </a:r>
            <a:r>
              <a:rPr lang="pt-BR" sz="1600" dirty="0">
                <a:solidFill>
                  <a:srgbClr val="CFD0D8"/>
                </a:solidFill>
                <a:latin typeface="Instrument Sans Semi Bold" pitchFamily="34" charset="0"/>
              </a:rPr>
              <a:t>Geração de Relatórios e Alertas</a:t>
            </a:r>
            <a:endParaRPr lang="en-US" sz="1600" dirty="0">
              <a:solidFill>
                <a:srgbClr val="CFD0D8"/>
              </a:solidFill>
              <a:latin typeface="Instrument Sans Semi Bold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666994" y="6296501"/>
            <a:ext cx="71160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pt-BR" sz="1300" dirty="0">
                <a:solidFill>
                  <a:srgbClr val="CFD0D8"/>
                </a:solidFill>
                <a:latin typeface="Instrument Sans Medium" pitchFamily="34" charset="0"/>
              </a:rPr>
              <a:t>Indicadores e insights são enviados aos responsáveis por meio de dashboards e notificações.</a:t>
            </a:r>
            <a:endParaRPr lang="en-US" sz="130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06" y="6769656"/>
            <a:ext cx="833557" cy="100024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66994" y="6936343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pt-BR" sz="1600" dirty="0"/>
              <a:t>🛠 </a:t>
            </a:r>
            <a:r>
              <a:rPr lang="pt-BR" sz="1600" dirty="0">
                <a:solidFill>
                  <a:srgbClr val="CFD0D8"/>
                </a:solidFill>
                <a:latin typeface="Instrument Sans Semi Bold" pitchFamily="34" charset="0"/>
              </a:rPr>
              <a:t>Ação Operacional</a:t>
            </a:r>
            <a:endParaRPr lang="en-US" sz="1600" dirty="0">
              <a:solidFill>
                <a:srgbClr val="CFD0D8"/>
              </a:solidFill>
              <a:latin typeface="Instrument Sans Semi Bold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666994" y="7296745"/>
            <a:ext cx="711605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pt-BR" sz="1300" dirty="0">
                <a:solidFill>
                  <a:srgbClr val="CFD0D8"/>
                </a:solidFill>
                <a:latin typeface="Instrument Sans Medium" pitchFamily="34" charset="0"/>
              </a:rPr>
              <a:t>Os alertas direcionam as equipes para investigação, correção ou validação automatizada.</a:t>
            </a:r>
            <a:endParaRPr lang="en-US" sz="130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1C90E133-252F-2AEC-414F-A91C907DC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5680" y="4219647"/>
            <a:ext cx="833557" cy="100024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6668B604-B355-C059-9146-A6568E03FA87}"/>
              </a:ext>
            </a:extLst>
          </p:cNvPr>
          <p:cNvSpPr txBox="1"/>
          <p:nvPr/>
        </p:nvSpPr>
        <p:spPr>
          <a:xfrm>
            <a:off x="11639795" y="4502504"/>
            <a:ext cx="44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🔁</a:t>
            </a: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75AA471A-C72E-B72A-37D3-E9635BFB7EE6}"/>
              </a:ext>
            </a:extLst>
          </p:cNvPr>
          <p:cNvSpPr/>
          <p:nvPr/>
        </p:nvSpPr>
        <p:spPr>
          <a:xfrm>
            <a:off x="11045435" y="5372553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pt-BR" sz="1600" dirty="0"/>
              <a:t>✅ </a:t>
            </a:r>
            <a:r>
              <a:rPr lang="pt-BR" sz="1600" dirty="0">
                <a:solidFill>
                  <a:srgbClr val="CFD0D8"/>
                </a:solidFill>
                <a:latin typeface="Instrument Sans Semi Bold" pitchFamily="34" charset="0"/>
              </a:rPr>
              <a:t>Fluxo resumido</a:t>
            </a:r>
            <a:endParaRPr lang="en-US" sz="1600" dirty="0">
              <a:solidFill>
                <a:srgbClr val="CFD0D8"/>
              </a:solidFill>
              <a:latin typeface="Instrument Sans Semi Bold" pitchFamily="34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5D959D91-320F-43B2-1004-E6A4683CA154}"/>
              </a:ext>
            </a:extLst>
          </p:cNvPr>
          <p:cNvSpPr/>
          <p:nvPr/>
        </p:nvSpPr>
        <p:spPr>
          <a:xfrm>
            <a:off x="1819394" y="4448413"/>
            <a:ext cx="1238000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pt-BR" sz="1300" dirty="0">
                <a:solidFill>
                  <a:srgbClr val="CFD0D8"/>
                </a:solidFill>
                <a:latin typeface="Instrument Sans Medium" pitchFamily="34" charset="0"/>
              </a:rPr>
              <a:t>Importação de notas fiscais (XML/PDF), pedidos e registros financeiros.</a:t>
            </a:r>
            <a:endParaRPr lang="en-US" sz="130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A3E5FF9C-1DC4-0D40-ABF4-8E0AF4B6A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6277" y="7344370"/>
            <a:ext cx="2074123" cy="8709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2965"/>
            <a:ext cx="6773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Público-Alvo e Benefícios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5509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Uma solução com impacto direto na eficiência do governo, </a:t>
            </a:r>
          </a:p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na justiça tributária e no retorno social.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2995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32374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Receita Federal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381416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Melhoria de até 40% na identificação de fraudes fiscais eletrônicas e erros de escrituração.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529959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332374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Governo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3493" y="381416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Incremento potencial de até R$ 3 bilhões na arrecadação anual, por meio de auditorias inteligentes e preventivas</a:t>
            </a:r>
            <a:r>
              <a:rPr lang="pt-BR" sz="1600" dirty="0"/>
              <a:t>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52995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6795" y="332374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Contribuintes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6795" y="381416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Redução da concorrência desleal e maior equidade fiscal entre os players do mercado.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597137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80190" y="639092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Sociedade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6280190" y="6881345"/>
            <a:ext cx="3092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Mais recursos disponíveis para educação, saúde e infraestrutura, por meio do combate eficaz à sonegação.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43D4001-2305-F67A-ED25-2B54E93D1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6277" y="7344370"/>
            <a:ext cx="2074123" cy="870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70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Diferenciais</a:t>
            </a: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4450" dirty="0" err="1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Estratégicos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94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Tecnologia nacional com foco em resultados reais, desenvolvida por especialistas em auditoria fiscal e inteligência artificial.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00431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Algoritmos Proprietários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3978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Desenvolvidos por auditores e especialistas tributários, com foco em regras fiscais brasileiras.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004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IA e Redes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460951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Detecção de padrões de fraude e conexões entre empresas, fornecedores e transações suspeitas.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004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Criptomoedas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07022" y="458545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Capacidade de identificar movimentações suspeitas envolvendo criptomoedas e ativos digitais.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00431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Resultados Comprovados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13638" y="493978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Mais de R$ 700 milhões em fraudes fiscais e R$ 350 milhões em inconsistências detectadas em testes simulados.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98383F5-7344-7C22-851F-3FB37EF4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277" y="7344370"/>
            <a:ext cx="2074123" cy="8709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7E8BF-4F72-113E-D842-E178B50B9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FE334A9-C0DE-6A51-A645-87F789D4AE74}"/>
              </a:ext>
            </a:extLst>
          </p:cNvPr>
          <p:cNvSpPr/>
          <p:nvPr/>
        </p:nvSpPr>
        <p:spPr>
          <a:xfrm>
            <a:off x="793790" y="3126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pt-BR" sz="4450" dirty="0">
                <a:solidFill>
                  <a:srgbClr val="CBCCCE"/>
                </a:solidFill>
                <a:latin typeface="Instrument Sans Semi Bold" pitchFamily="34" charset="0"/>
              </a:rPr>
              <a:t>Metodologia e Fontes de Estimativa</a:t>
            </a:r>
            <a:endParaRPr lang="en-US" sz="44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3F2B0EF-D9E0-6FCC-291C-FF8AAE8809C0}"/>
              </a:ext>
            </a:extLst>
          </p:cNvPr>
          <p:cNvSpPr/>
          <p:nvPr/>
        </p:nvSpPr>
        <p:spPr>
          <a:xfrm>
            <a:off x="793789" y="1176868"/>
            <a:ext cx="58717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200" dirty="0">
                <a:solidFill>
                  <a:srgbClr val="CBCCCE"/>
                </a:solidFill>
                <a:latin typeface="Instrument Sans Semi Bold" pitchFamily="34" charset="0"/>
              </a:rPr>
              <a:t>📘 1. Levantamento de Problemas Reais</a:t>
            </a:r>
            <a:endParaRPr lang="en-US" sz="2200" dirty="0">
              <a:solidFill>
                <a:srgbClr val="CBCCCE"/>
              </a:solidFill>
              <a:latin typeface="Instrument Sans Semi Bold" pitchFamily="3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3164DBA-A8EB-F4D1-C0E7-288A7B352C12}"/>
              </a:ext>
            </a:extLst>
          </p:cNvPr>
          <p:cNvSpPr/>
          <p:nvPr/>
        </p:nvSpPr>
        <p:spPr>
          <a:xfrm>
            <a:off x="793850" y="2552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200" dirty="0">
                <a:solidFill>
                  <a:srgbClr val="CBCCCE"/>
                </a:solidFill>
                <a:latin typeface="Instrument Sans Semi Bold" pitchFamily="34" charset="0"/>
              </a:rPr>
              <a:t>📈 2. Dados Baseados em Benchmarks de Mercado</a:t>
            </a:r>
            <a:endParaRPr lang="en-US" sz="2200" dirty="0">
              <a:solidFill>
                <a:srgbClr val="CBCCCE"/>
              </a:solidFill>
              <a:latin typeface="Instrument Sans Semi Bold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E8BDCD3-0722-DD19-A74E-1E433192FAEF}"/>
              </a:ext>
            </a:extLst>
          </p:cNvPr>
          <p:cNvSpPr/>
          <p:nvPr/>
        </p:nvSpPr>
        <p:spPr>
          <a:xfrm>
            <a:off x="793789" y="3849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200" dirty="0">
                <a:solidFill>
                  <a:srgbClr val="CBCCCE"/>
                </a:solidFill>
                <a:latin typeface="Instrument Sans Semi Bold" pitchFamily="34" charset="0"/>
              </a:rPr>
              <a:t>💰 3. Estimativas de Impacto Financeiro</a:t>
            </a:r>
            <a:endParaRPr lang="en-US" sz="2200" dirty="0">
              <a:solidFill>
                <a:srgbClr val="CBCCCE"/>
              </a:solidFill>
              <a:latin typeface="Instrument Sans Semi Bold" pitchFamily="34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C2A6BC1-E02D-A748-62B0-4306B0B78366}"/>
              </a:ext>
            </a:extLst>
          </p:cNvPr>
          <p:cNvSpPr/>
          <p:nvPr/>
        </p:nvSpPr>
        <p:spPr>
          <a:xfrm>
            <a:off x="793789" y="5146007"/>
            <a:ext cx="46308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200" dirty="0">
                <a:solidFill>
                  <a:srgbClr val="CBCCCE"/>
                </a:solidFill>
                <a:latin typeface="Instrument Sans Semi Bold" pitchFamily="34" charset="0"/>
              </a:rPr>
              <a:t>🧮 4. Modelo de Cálculo de ROI</a:t>
            </a:r>
            <a:endParaRPr lang="en-US" sz="2200" dirty="0">
              <a:solidFill>
                <a:srgbClr val="CBCCCE"/>
              </a:solidFill>
              <a:latin typeface="Instrument Sans Semi Bold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635D2A-ABEF-3DC2-3973-FAA58D28E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277" y="7344370"/>
            <a:ext cx="2074123" cy="87097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ECE2AF30-D055-4B7A-4A21-46EF8E6AD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315" y="1498984"/>
            <a:ext cx="12720149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 Referências a estudos de auditoria e compliance fiscal no Brasil.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 Diagnóstico de que mais de 60% das validações tributárias ainda são manuais, segundo consultorias como </a:t>
            </a:r>
            <a:r>
              <a:rPr lang="pt-BR" altLang="pt-BR" sz="1750" dirty="0" err="1">
                <a:solidFill>
                  <a:srgbClr val="CFD0D8"/>
                </a:solidFill>
                <a:latin typeface="Instrument Sans Medium" pitchFamily="34" charset="0"/>
              </a:rPr>
              <a:t>PwC</a:t>
            </a: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 e IOB.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 Dificuldades comuns: </a:t>
            </a:r>
            <a:r>
              <a:rPr lang="pt-BR" altLang="pt-BR" sz="1750" dirty="0" err="1">
                <a:solidFill>
                  <a:srgbClr val="CFD0D8"/>
                </a:solidFill>
                <a:latin typeface="Instrument Sans Medium" pitchFamily="34" charset="0"/>
              </a:rPr>
              <a:t>CFOPs</a:t>
            </a: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 errados, </a:t>
            </a:r>
            <a:r>
              <a:rPr lang="pt-BR" altLang="pt-BR" sz="1750" dirty="0" err="1">
                <a:solidFill>
                  <a:srgbClr val="CFD0D8"/>
                </a:solidFill>
                <a:latin typeface="Instrument Sans Medium" pitchFamily="34" charset="0"/>
              </a:rPr>
              <a:t>CSTs</a:t>
            </a: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 mal aplicados, tributação indevida.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EC29383F-05CA-F210-76D8-D5CFAF771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315" y="2869639"/>
            <a:ext cx="10597773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Adaptação de resultados de projetos reais com uso de IA, como: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Case IRS (Estados Unidos): aumento de 40% na detecção de fraudes com IA.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Projeções de auditorias automatizadas realizadas por startups como a </a:t>
            </a:r>
            <a:r>
              <a:rPr lang="pt-BR" sz="1750" dirty="0" err="1">
                <a:solidFill>
                  <a:srgbClr val="CFD0D8"/>
                </a:solidFill>
                <a:latin typeface="Instrument Sans Medium" pitchFamily="34" charset="0"/>
              </a:rPr>
              <a:t>NeuralMind</a:t>
            </a: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 e a </a:t>
            </a:r>
            <a:r>
              <a:rPr lang="pt-BR" sz="1750" dirty="0" err="1">
                <a:solidFill>
                  <a:srgbClr val="CFD0D8"/>
                </a:solidFill>
                <a:latin typeface="Instrument Sans Medium" pitchFamily="34" charset="0"/>
              </a:rPr>
              <a:t>Synvia</a:t>
            </a: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.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53815BFF-F945-F093-DABA-23DA827C4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314" y="4191622"/>
            <a:ext cx="9581469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Projeção de R$ 700 milhões em fraudes e R$ 350 milhões em inconsistências com base: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Em médias divulgadas pela Receita Federal sobre sonegação e erros operacionais.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pt-BR" sz="1750" dirty="0">
                <a:solidFill>
                  <a:srgbClr val="CFD0D8"/>
                </a:solidFill>
                <a:latin typeface="Instrument Sans Medium" pitchFamily="34" charset="0"/>
              </a:rPr>
              <a:t>Escalonamento proporcional para cenários de grandes e médias empresas.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A29BE055-DB87-7DE5-55A9-B03FAD30F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315" y="5458223"/>
            <a:ext cx="8313822" cy="22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Investimento de R$ 5 milhões considera: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Equipe técnica multidisciplinar (</a:t>
            </a:r>
            <a:r>
              <a:rPr lang="pt-BR" altLang="pt-BR" sz="1750" dirty="0" err="1">
                <a:solidFill>
                  <a:srgbClr val="CFD0D8"/>
                </a:solidFill>
                <a:latin typeface="Instrument Sans Medium" pitchFamily="34" charset="0"/>
              </a:rPr>
              <a:t>devs</a:t>
            </a: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, fiscais, IA, jurídico)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Infraestrutura com </a:t>
            </a:r>
            <a:r>
              <a:rPr lang="pt-BR" altLang="pt-BR" sz="1750" dirty="0" err="1">
                <a:solidFill>
                  <a:srgbClr val="CFD0D8"/>
                </a:solidFill>
                <a:latin typeface="Instrument Sans Medium" pitchFamily="34" charset="0"/>
              </a:rPr>
              <a:t>LLMs</a:t>
            </a: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, OCR e integração com sistemas contábeis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ROI de 600% projetado com base em: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Redução de perdas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Otimização de tempo fiscal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pt-BR" altLang="pt-BR" sz="1750" dirty="0">
                <a:solidFill>
                  <a:srgbClr val="CFD0D8"/>
                </a:solidFill>
                <a:latin typeface="Instrument Sans Medium" pitchFamily="34" charset="0"/>
              </a:rPr>
              <a:t>Ganho de arrecadação + economia operacional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8E66F690-1E97-2C6C-536A-60725D3D4185}"/>
              </a:ext>
            </a:extLst>
          </p:cNvPr>
          <p:cNvSpPr/>
          <p:nvPr/>
        </p:nvSpPr>
        <p:spPr>
          <a:xfrm>
            <a:off x="793789" y="7682836"/>
            <a:ext cx="9793939" cy="342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pt-BR" sz="1600" dirty="0"/>
              <a:t>📊 </a:t>
            </a:r>
            <a:r>
              <a:rPr lang="pt-BR" sz="1600" dirty="0">
                <a:solidFill>
                  <a:srgbClr val="CFD0D8"/>
                </a:solidFill>
                <a:latin typeface="Instrument Sans Semi Bold" pitchFamily="34" charset="0"/>
              </a:rPr>
              <a:t>Fontes: Receita Federal, IRS/USA, Sebrae, </a:t>
            </a:r>
            <a:r>
              <a:rPr lang="pt-BR" sz="1600" dirty="0" err="1">
                <a:solidFill>
                  <a:srgbClr val="CFD0D8"/>
                </a:solidFill>
                <a:latin typeface="Instrument Sans Semi Bold" pitchFamily="34" charset="0"/>
              </a:rPr>
              <a:t>PwC</a:t>
            </a:r>
            <a:r>
              <a:rPr lang="pt-BR" sz="1600" dirty="0">
                <a:solidFill>
                  <a:srgbClr val="CFD0D8"/>
                </a:solidFill>
                <a:latin typeface="Instrument Sans Semi Bold" pitchFamily="34" charset="0"/>
              </a:rPr>
              <a:t>, </a:t>
            </a:r>
            <a:r>
              <a:rPr lang="pt-BR" sz="1600" dirty="0" err="1">
                <a:solidFill>
                  <a:srgbClr val="CFD0D8"/>
                </a:solidFill>
                <a:latin typeface="Instrument Sans Semi Bold" pitchFamily="34" charset="0"/>
              </a:rPr>
              <a:t>Synvia</a:t>
            </a:r>
            <a:r>
              <a:rPr lang="pt-BR" sz="1600" dirty="0">
                <a:solidFill>
                  <a:srgbClr val="CFD0D8"/>
                </a:solidFill>
                <a:latin typeface="Instrument Sans Semi Bold" pitchFamily="34" charset="0"/>
              </a:rPr>
              <a:t>, </a:t>
            </a:r>
            <a:r>
              <a:rPr lang="pt-BR" sz="1600" dirty="0" err="1">
                <a:solidFill>
                  <a:srgbClr val="CFD0D8"/>
                </a:solidFill>
                <a:latin typeface="Instrument Sans Semi Bold" pitchFamily="34" charset="0"/>
              </a:rPr>
              <a:t>NeuralMind</a:t>
            </a:r>
            <a:r>
              <a:rPr lang="pt-BR" sz="1600" dirty="0">
                <a:solidFill>
                  <a:srgbClr val="CFD0D8"/>
                </a:solidFill>
                <a:latin typeface="Instrument Sans Semi Bold" pitchFamily="34" charset="0"/>
              </a:rPr>
              <a:t>, estudos internos simulados.</a:t>
            </a:r>
            <a:endParaRPr lang="en-US" sz="1600" dirty="0">
              <a:solidFill>
                <a:srgbClr val="CFD0D8"/>
              </a:solidFill>
              <a:latin typeface="Instrument Sans Semi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69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7788499B-67B6-3DE1-34B1-E22CD9992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277" y="7344370"/>
            <a:ext cx="2074123" cy="87097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602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797" y="2879527"/>
            <a:ext cx="5285542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MVP e Roadmap </a:t>
            </a:r>
            <a:r>
              <a:rPr lang="en-US" sz="3700" dirty="0" err="1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Estratégico</a:t>
            </a:r>
            <a:endParaRPr lang="en-US" sz="3700" dirty="0"/>
          </a:p>
        </p:txBody>
      </p:sp>
      <p:sp>
        <p:nvSpPr>
          <p:cNvPr id="5" name="Shape 2"/>
          <p:cNvSpPr/>
          <p:nvPr/>
        </p:nvSpPr>
        <p:spPr>
          <a:xfrm>
            <a:off x="660797" y="5732621"/>
            <a:ext cx="13308806" cy="22860"/>
          </a:xfrm>
          <a:prstGeom prst="roundRect">
            <a:avLst>
              <a:gd name="adj" fmla="val 346929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3240286" y="5166241"/>
            <a:ext cx="22860" cy="566380"/>
          </a:xfrm>
          <a:prstGeom prst="roundRect">
            <a:avLst>
              <a:gd name="adj" fmla="val 346929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3039308" y="5520214"/>
            <a:ext cx="424815" cy="42481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110151" y="5555635"/>
            <a:ext cx="28313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071568" y="4267200"/>
            <a:ext cx="2360295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MVP Operacional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49511" y="4542994"/>
            <a:ext cx="480441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50"/>
              </a:lnSpc>
            </a:pPr>
            <a:r>
              <a:rPr lang="pt-BR" sz="1450" dirty="0">
                <a:solidFill>
                  <a:srgbClr val="CFD0D8"/>
                </a:solidFill>
                <a:latin typeface="Instrument Sans Medium" pitchFamily="34" charset="0"/>
              </a:rPr>
              <a:t>Detecção automatizada de fraudes em transações </a:t>
            </a:r>
          </a:p>
          <a:p>
            <a:pPr algn="ctr">
              <a:lnSpc>
                <a:spcPts val="2350"/>
              </a:lnSpc>
            </a:pPr>
            <a:r>
              <a:rPr lang="pt-BR" sz="1450" dirty="0">
                <a:solidFill>
                  <a:srgbClr val="CFD0D8"/>
                </a:solidFill>
                <a:latin typeface="Instrument Sans Medium" pitchFamily="34" charset="0"/>
              </a:rPr>
              <a:t>virtuais com base em notas fiscais eletrônicas (NF-e/NFC-e).</a:t>
            </a:r>
            <a:endParaRPr lang="en-US" sz="14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949196" y="5732621"/>
            <a:ext cx="22860" cy="566380"/>
          </a:xfrm>
          <a:prstGeom prst="roundRect">
            <a:avLst>
              <a:gd name="adj" fmla="val 346929"/>
            </a:avLst>
          </a:prstGeom>
          <a:solidFill>
            <a:srgbClr val="56565B"/>
          </a:solidFill>
          <a:ln/>
        </p:spPr>
      </p:sp>
      <p:sp>
        <p:nvSpPr>
          <p:cNvPr id="12" name="Shape 9"/>
          <p:cNvSpPr/>
          <p:nvPr/>
        </p:nvSpPr>
        <p:spPr>
          <a:xfrm>
            <a:off x="5748218" y="5520214"/>
            <a:ext cx="424815" cy="42481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819061" y="5555635"/>
            <a:ext cx="28313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4780478" y="6487835"/>
            <a:ext cx="2360295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1 (Set/2025)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3558421" y="6823789"/>
            <a:ext cx="480452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50"/>
              </a:lnSpc>
            </a:pPr>
            <a:r>
              <a:rPr lang="pt-BR" sz="1450" dirty="0">
                <a:solidFill>
                  <a:srgbClr val="CFD0D8"/>
                </a:solidFill>
                <a:latin typeface="Instrument Sans Medium" pitchFamily="34" charset="0"/>
              </a:rPr>
              <a:t>Integração com sistemas da Receita Federal </a:t>
            </a:r>
          </a:p>
          <a:p>
            <a:pPr algn="ctr">
              <a:lnSpc>
                <a:spcPts val="2350"/>
              </a:lnSpc>
            </a:pPr>
            <a:r>
              <a:rPr lang="pt-BR" sz="1450" dirty="0">
                <a:solidFill>
                  <a:srgbClr val="CFD0D8"/>
                </a:solidFill>
                <a:latin typeface="Instrument Sans Medium" pitchFamily="34" charset="0"/>
              </a:rPr>
              <a:t>para validação de </a:t>
            </a:r>
            <a:r>
              <a:rPr lang="pt-BR" sz="1450" dirty="0" err="1">
                <a:solidFill>
                  <a:srgbClr val="CFD0D8"/>
                </a:solidFill>
                <a:latin typeface="Instrument Sans Medium" pitchFamily="34" charset="0"/>
              </a:rPr>
              <a:t>XMLs</a:t>
            </a:r>
            <a:r>
              <a:rPr lang="pt-BR" sz="1450" dirty="0">
                <a:solidFill>
                  <a:srgbClr val="CFD0D8"/>
                </a:solidFill>
                <a:latin typeface="Instrument Sans Medium" pitchFamily="34" charset="0"/>
              </a:rPr>
              <a:t> em lote.</a:t>
            </a:r>
            <a:endParaRPr lang="en-US" sz="14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8658106" y="5166241"/>
            <a:ext cx="22860" cy="566380"/>
          </a:xfrm>
          <a:prstGeom prst="roundRect">
            <a:avLst>
              <a:gd name="adj" fmla="val 346929"/>
            </a:avLst>
          </a:prstGeom>
          <a:solidFill>
            <a:srgbClr val="56565B"/>
          </a:solidFill>
          <a:ln/>
        </p:spPr>
      </p:sp>
      <p:sp>
        <p:nvSpPr>
          <p:cNvPr id="17" name="Shape 14"/>
          <p:cNvSpPr/>
          <p:nvPr/>
        </p:nvSpPr>
        <p:spPr>
          <a:xfrm>
            <a:off x="8457128" y="5520214"/>
            <a:ext cx="424815" cy="42481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527971" y="5555635"/>
            <a:ext cx="28313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489388" y="4267200"/>
            <a:ext cx="2360295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2 (Dez/2025)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267331" y="4542995"/>
            <a:ext cx="480452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50"/>
              </a:lnSpc>
            </a:pPr>
            <a:r>
              <a:rPr lang="pt-BR" sz="1450" dirty="0">
                <a:solidFill>
                  <a:srgbClr val="CFD0D8"/>
                </a:solidFill>
                <a:latin typeface="Instrument Sans Medium" pitchFamily="34" charset="0"/>
              </a:rPr>
              <a:t>Implementação em operações aduaneiras e cruzamento </a:t>
            </a:r>
          </a:p>
          <a:p>
            <a:pPr algn="ctr">
              <a:lnSpc>
                <a:spcPts val="2350"/>
              </a:lnSpc>
            </a:pPr>
            <a:r>
              <a:rPr lang="pt-BR" sz="1450" dirty="0">
                <a:solidFill>
                  <a:srgbClr val="CFD0D8"/>
                </a:solidFill>
                <a:latin typeface="Instrument Sans Medium" pitchFamily="34" charset="0"/>
              </a:rPr>
              <a:t>de dados de importação/exportação.</a:t>
            </a:r>
            <a:endParaRPr lang="en-US" sz="14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11367135" y="5732621"/>
            <a:ext cx="22860" cy="566380"/>
          </a:xfrm>
          <a:prstGeom prst="roundRect">
            <a:avLst>
              <a:gd name="adj" fmla="val 346929"/>
            </a:avLst>
          </a:prstGeom>
          <a:solidFill>
            <a:srgbClr val="56565B"/>
          </a:solidFill>
          <a:ln/>
        </p:spPr>
      </p:sp>
      <p:sp>
        <p:nvSpPr>
          <p:cNvPr id="22" name="Shape 19"/>
          <p:cNvSpPr/>
          <p:nvPr/>
        </p:nvSpPr>
        <p:spPr>
          <a:xfrm>
            <a:off x="11166158" y="5520214"/>
            <a:ext cx="424815" cy="42481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1237000" y="5555635"/>
            <a:ext cx="28313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10198418" y="6424335"/>
            <a:ext cx="2360295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3 (Mar/2026)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8976360" y="6740406"/>
            <a:ext cx="480452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50"/>
              </a:lnSpc>
            </a:pPr>
            <a:r>
              <a:rPr lang="pt-BR" sz="1450" dirty="0">
                <a:solidFill>
                  <a:srgbClr val="CFD0D8"/>
                </a:solidFill>
                <a:latin typeface="Instrument Sans Medium" pitchFamily="34" charset="0"/>
              </a:rPr>
              <a:t>Expansão para rastreabilidade de criptoativos e </a:t>
            </a:r>
          </a:p>
          <a:p>
            <a:pPr algn="ctr">
              <a:lnSpc>
                <a:spcPts val="2350"/>
              </a:lnSpc>
            </a:pPr>
            <a:r>
              <a:rPr lang="pt-BR" sz="1450" dirty="0">
                <a:solidFill>
                  <a:srgbClr val="CFD0D8"/>
                </a:solidFill>
                <a:latin typeface="Instrument Sans Medium" pitchFamily="34" charset="0"/>
              </a:rPr>
              <a:t>monitoramento de movimentações digitais.</a:t>
            </a:r>
            <a:endParaRPr lang="en-US" sz="145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468285" y="7434508"/>
            <a:ext cx="1330880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Investimento </a:t>
            </a:r>
            <a:r>
              <a:rPr lang="en-US" sz="14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estimado</a:t>
            </a: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R$5 milhões.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ROI projetado: 600% em 24 meses.</a:t>
            </a:r>
            <a:endParaRPr lang="en-US" sz="1450" dirty="0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F0165291-43EF-870A-B1B3-98D085926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16" y="3499852"/>
            <a:ext cx="10076798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50" dirty="0">
                <a:solidFill>
                  <a:srgbClr val="CFD0D8"/>
                </a:solidFill>
                <a:latin typeface="Instrument Sans Medium" pitchFamily="34" charset="0"/>
              </a:rPr>
              <a:t>Estrutura de expansão orientada por resultados, com entregas mensuráveis e impacto direto na fiscalização digital.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26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Contato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110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Guardião Fiscal: Protegendo o Brasil com </a:t>
            </a:r>
            <a:r>
              <a:rPr lang="en-US" sz="17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inteligência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17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automação</a:t>
            </a:r>
            <a:endParaRPr lang="en-US" sz="1750" dirty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 </a:t>
            </a:r>
            <a:r>
              <a:rPr lang="en-US" sz="17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responsabilidade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tributária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80148" y="375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2200" dirty="0">
                <a:solidFill>
                  <a:srgbClr val="CFD0D8"/>
                </a:solidFill>
                <a:latin typeface="Instrument Sans Semi Bold" pitchFamily="34" charset="0"/>
              </a:rPr>
              <a:t>📬 Informações de contato:</a:t>
            </a:r>
          </a:p>
          <a:p>
            <a:r>
              <a:rPr lang="pt-BR" sz="2200" dirty="0">
                <a:solidFill>
                  <a:srgbClr val="CFD0D8"/>
                </a:solidFill>
                <a:latin typeface="Instrument Sans Semi Bold" pitchFamily="34" charset="0"/>
              </a:rPr>
              <a:t>📞 Telefone institucional: (11) 98949-8106</a:t>
            </a:r>
            <a:br>
              <a:rPr lang="pt-BR" sz="2200" dirty="0">
                <a:solidFill>
                  <a:srgbClr val="CFD0D8"/>
                </a:solidFill>
                <a:latin typeface="Instrument Sans Semi Bold" pitchFamily="34" charset="0"/>
              </a:rPr>
            </a:br>
            <a:r>
              <a:rPr lang="pt-BR" sz="2200" dirty="0">
                <a:solidFill>
                  <a:srgbClr val="CFD0D8"/>
                </a:solidFill>
                <a:latin typeface="Instrument Sans Semi Bold" pitchFamily="34" charset="0"/>
              </a:rPr>
              <a:t>📧 E-mail: </a:t>
            </a:r>
            <a:r>
              <a:rPr lang="pt-BR" sz="2200" dirty="0">
                <a:solidFill>
                  <a:srgbClr val="CFD0D8"/>
                </a:solidFill>
                <a:latin typeface="Instrument Sans Semi Bold" pitchFamily="34" charset="0"/>
                <a:hlinkClick r:id="rId4"/>
              </a:rPr>
              <a:t>carmarcelino86@gmail.com.</a:t>
            </a:r>
            <a:endParaRPr lang="pt-BR" sz="2200" dirty="0">
              <a:solidFill>
                <a:srgbClr val="CFD0D8"/>
              </a:solidFill>
              <a:latin typeface="Instrument Sans Semi Bold" pitchFamily="34" charset="0"/>
            </a:endParaRPr>
          </a:p>
          <a:p>
            <a:endParaRPr lang="pt-BR" sz="2200" dirty="0">
              <a:solidFill>
                <a:srgbClr val="CFD0D8"/>
              </a:solidFill>
              <a:latin typeface="Instrument Sans Semi Bold" pitchFamily="34" charset="0"/>
            </a:endParaRPr>
          </a:p>
          <a:p>
            <a:endParaRPr lang="pt-BR" sz="2200" dirty="0">
              <a:solidFill>
                <a:srgbClr val="CFD0D8"/>
              </a:solidFill>
              <a:latin typeface="Instrument Sans Semi Bold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54323" y="6433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pt-BR" sz="1750" i="1" dirty="0">
                <a:solidFill>
                  <a:srgbClr val="CFD0D8"/>
                </a:solidFill>
                <a:latin typeface="Instrument Sans Medium" pitchFamily="34" charset="0"/>
              </a:rPr>
              <a:t>Entre em contato para conhecer a demonstração funcional da </a:t>
            </a:r>
          </a:p>
          <a:p>
            <a:pPr algn="ctr">
              <a:lnSpc>
                <a:spcPts val="2750"/>
              </a:lnSpc>
            </a:pPr>
            <a:r>
              <a:rPr lang="pt-BR" sz="1750" i="1" dirty="0">
                <a:solidFill>
                  <a:srgbClr val="CFD0D8"/>
                </a:solidFill>
                <a:latin typeface="Instrument Sans Medium" pitchFamily="34" charset="0"/>
              </a:rPr>
              <a:t>solução ou discutir parcerias estratégicas com órgãos de fiscalização e controle.</a:t>
            </a:r>
            <a:endParaRPr lang="en-US" sz="1750" i="1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945</Words>
  <Application>Microsoft Office PowerPoint</Application>
  <PresentationFormat>Personalizar</PresentationFormat>
  <Paragraphs>131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Instrument Sans Medium</vt:lpstr>
      <vt:lpstr>Wingdings</vt:lpstr>
      <vt:lpstr>Arial</vt:lpstr>
      <vt:lpstr>Instrument Sans Semi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Usuário</cp:lastModifiedBy>
  <cp:revision>6</cp:revision>
  <dcterms:created xsi:type="dcterms:W3CDTF">2025-06-10T00:20:21Z</dcterms:created>
  <dcterms:modified xsi:type="dcterms:W3CDTF">2025-06-11T00:14:23Z</dcterms:modified>
</cp:coreProperties>
</file>